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60" r:id="rId2"/>
    <p:sldId id="256" r:id="rId3"/>
    <p:sldId id="259" r:id="rId4"/>
    <p:sldId id="257" r:id="rId5"/>
    <p:sldId id="262" r:id="rId6"/>
    <p:sldId id="264" r:id="rId7"/>
    <p:sldId id="265" r:id="rId8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116ED-9F26-4E39-952B-8F240241DB9A}" type="datetimeFigureOut">
              <a:rPr lang="en-SG" smtClean="0"/>
              <a:t>26/06/2015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4ADEE-A68C-4CA0-BD8D-5AC84DF5068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51552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3F906A-5F3A-478F-98B7-BABB478548C8}" type="datetimeFigureOut">
              <a:rPr lang="en-SG" smtClean="0"/>
              <a:t>26/06/2015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3DF6DB-3C9A-4063-A9CF-193A1E98930D}" type="slidenum">
              <a:rPr lang="en-SG" smtClean="0"/>
              <a:t>‹#›</a:t>
            </a:fld>
            <a:endParaRPr lang="en-SG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906A-5F3A-478F-98B7-BABB478548C8}" type="datetimeFigureOut">
              <a:rPr lang="en-SG" smtClean="0"/>
              <a:t>26/06/2015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DF6DB-3C9A-4063-A9CF-193A1E98930D}" type="slidenum">
              <a:rPr lang="en-SG" smtClean="0"/>
              <a:t>‹#›</a:t>
            </a:fld>
            <a:endParaRPr lang="en-SG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906A-5F3A-478F-98B7-BABB478548C8}" type="datetimeFigureOut">
              <a:rPr lang="en-SG" smtClean="0"/>
              <a:t>26/06/2015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DF6DB-3C9A-4063-A9CF-193A1E98930D}" type="slidenum">
              <a:rPr lang="en-SG" smtClean="0"/>
              <a:t>‹#›</a:t>
            </a:fld>
            <a:endParaRPr lang="en-SG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906A-5F3A-478F-98B7-BABB478548C8}" type="datetimeFigureOut">
              <a:rPr lang="en-SG" smtClean="0"/>
              <a:t>26/06/2015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DF6DB-3C9A-4063-A9CF-193A1E98930D}" type="slidenum">
              <a:rPr lang="en-SG" smtClean="0"/>
              <a:t>‹#›</a:t>
            </a:fld>
            <a:endParaRPr lang="en-SG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906A-5F3A-478F-98B7-BABB478548C8}" type="datetimeFigureOut">
              <a:rPr lang="en-SG" smtClean="0"/>
              <a:t>26/06/2015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DF6DB-3C9A-4063-A9CF-193A1E98930D}" type="slidenum">
              <a:rPr lang="en-SG" smtClean="0"/>
              <a:t>‹#›</a:t>
            </a:fld>
            <a:endParaRPr lang="en-S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906A-5F3A-478F-98B7-BABB478548C8}" type="datetimeFigureOut">
              <a:rPr lang="en-SG" smtClean="0"/>
              <a:t>26/06/2015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DF6DB-3C9A-4063-A9CF-193A1E98930D}" type="slidenum">
              <a:rPr lang="en-SG" smtClean="0"/>
              <a:t>‹#›</a:t>
            </a:fld>
            <a:endParaRPr lang="en-SG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906A-5F3A-478F-98B7-BABB478548C8}" type="datetimeFigureOut">
              <a:rPr lang="en-SG" smtClean="0"/>
              <a:t>26/06/2015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DF6DB-3C9A-4063-A9CF-193A1E98930D}" type="slidenum">
              <a:rPr lang="en-SG" smtClean="0"/>
              <a:t>‹#›</a:t>
            </a:fld>
            <a:endParaRPr lang="en-SG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906A-5F3A-478F-98B7-BABB478548C8}" type="datetimeFigureOut">
              <a:rPr lang="en-SG" smtClean="0"/>
              <a:t>26/06/2015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DF6DB-3C9A-4063-A9CF-193A1E98930D}" type="slidenum">
              <a:rPr lang="en-SG" smtClean="0"/>
              <a:t>‹#›</a:t>
            </a:fld>
            <a:endParaRPr lang="en-SG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906A-5F3A-478F-98B7-BABB478548C8}" type="datetimeFigureOut">
              <a:rPr lang="en-SG" smtClean="0"/>
              <a:t>26/06/2015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DF6DB-3C9A-4063-A9CF-193A1E98930D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906A-5F3A-478F-98B7-BABB478548C8}" type="datetimeFigureOut">
              <a:rPr lang="en-SG" smtClean="0"/>
              <a:t>26/06/2015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DF6DB-3C9A-4063-A9CF-193A1E98930D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906A-5F3A-478F-98B7-BABB478548C8}" type="datetimeFigureOut">
              <a:rPr lang="en-SG" smtClean="0"/>
              <a:t>26/06/2015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DF6DB-3C9A-4063-A9CF-193A1E98930D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53F906A-5F3A-478F-98B7-BABB478548C8}" type="datetimeFigureOut">
              <a:rPr lang="en-SG" smtClean="0"/>
              <a:t>26/06/2015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53DF6DB-3C9A-4063-A9CF-193A1E98930D}" type="slidenum">
              <a:rPr lang="en-SG" smtClean="0"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192962"/>
            <a:ext cx="6777318" cy="1731982"/>
          </a:xfrm>
        </p:spPr>
        <p:txBody>
          <a:bodyPr/>
          <a:lstStyle/>
          <a:p>
            <a:r>
              <a:rPr lang="en-SG" sz="4400" dirty="0"/>
              <a:t>An innovative approach to transform your F&amp;B productivity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600" dirty="0" smtClean="0"/>
              <a:t>Presentation by</a:t>
            </a:r>
          </a:p>
          <a:p>
            <a:r>
              <a:rPr lang="en-US" dirty="0" smtClean="0"/>
              <a:t>Prima Computer Systems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507189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208912" cy="2232248"/>
          </a:xfrm>
        </p:spPr>
        <p:txBody>
          <a:bodyPr>
            <a:normAutofit/>
          </a:bodyPr>
          <a:lstStyle/>
          <a:p>
            <a:r>
              <a:rPr lang="en-SG" dirty="0"/>
              <a:t>In the past </a:t>
            </a:r>
            <a:r>
              <a:rPr lang="en-SG" dirty="0" smtClean="0"/>
              <a:t>few </a:t>
            </a:r>
            <a:r>
              <a:rPr lang="en-SG" dirty="0"/>
              <a:t>years, </a:t>
            </a:r>
            <a:r>
              <a:rPr lang="en-SG" dirty="0" smtClean="0"/>
              <a:t>Singapore’s </a:t>
            </a:r>
            <a:r>
              <a:rPr lang="en-SG" dirty="0"/>
              <a:t>F&amp;B </a:t>
            </a:r>
            <a:r>
              <a:rPr lang="en-SG" dirty="0" smtClean="0"/>
              <a:t>Industry </a:t>
            </a:r>
            <a:r>
              <a:rPr lang="en-SG" dirty="0"/>
              <a:t>have </a:t>
            </a:r>
            <a:r>
              <a:rPr lang="en-SG" dirty="0" smtClean="0"/>
              <a:t>grown and evolved </a:t>
            </a:r>
            <a:r>
              <a:rPr lang="en-SG" dirty="0"/>
              <a:t>tremendously, fuelled by </a:t>
            </a:r>
            <a:r>
              <a:rPr lang="en-SG" dirty="0" smtClean="0"/>
              <a:t>higher demand both </a:t>
            </a:r>
            <a:r>
              <a:rPr lang="en-SG" dirty="0"/>
              <a:t>within Singapore and from other </a:t>
            </a:r>
            <a:r>
              <a:rPr lang="en-SG" dirty="0" smtClean="0"/>
              <a:t>ASEAN economies.</a:t>
            </a:r>
            <a:endParaRPr lang="en-SG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3933056"/>
            <a:ext cx="82809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dirty="0"/>
              <a:t>A large number of entrepreneurs have come up with different type of innovative products and solutions into the food industry</a:t>
            </a:r>
            <a:r>
              <a:rPr lang="en-SG" sz="2000" dirty="0" smtClean="0"/>
              <a:t>.</a:t>
            </a:r>
          </a:p>
          <a:p>
            <a:endParaRPr lang="en-SG" sz="2000" dirty="0"/>
          </a:p>
          <a:p>
            <a:r>
              <a:rPr lang="en-SG" sz="2000" dirty="0"/>
              <a:t>Although starting a business in the food business is a much easier staying relevant and competitive on the long term and making a return on investment and profit from it have become very challenging. </a:t>
            </a:r>
            <a:endParaRPr lang="en-SG" sz="2000" dirty="0" smtClean="0"/>
          </a:p>
          <a:p>
            <a:endParaRPr lang="en-SG" sz="1600" dirty="0"/>
          </a:p>
        </p:txBody>
      </p:sp>
    </p:spTree>
    <p:extLst>
      <p:ext uri="{BB962C8B-B14F-4D97-AF65-F5344CB8AC3E}">
        <p14:creationId xmlns:p14="http://schemas.microsoft.com/office/powerpoint/2010/main" val="859663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Current Status of F&amp;B Industry</a:t>
            </a:r>
            <a:endParaRPr lang="en-SG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SG" dirty="0" smtClean="0"/>
              <a:t>It has </a:t>
            </a:r>
            <a:r>
              <a:rPr lang="en-SG" dirty="0"/>
              <a:t>become common to see many F&amp;B establishments vanishing and shutting down within a short time period. </a:t>
            </a:r>
            <a:endParaRPr lang="en-SG" dirty="0" smtClean="0"/>
          </a:p>
          <a:p>
            <a:pPr marL="0" indent="0">
              <a:buNone/>
            </a:pPr>
            <a:endParaRPr lang="en-SG" dirty="0" smtClean="0"/>
          </a:p>
          <a:p>
            <a:r>
              <a:rPr lang="en-SG" dirty="0" smtClean="0"/>
              <a:t>This </a:t>
            </a:r>
            <a:r>
              <a:rPr lang="en-SG" dirty="0"/>
              <a:t>is why it’s enormously important for most experienced F&amp;B industry professionals to face the challenges associated with such an endeavour and to come up with innovative approach to address these challenges to transform F&amp;B industry.</a:t>
            </a:r>
          </a:p>
          <a:p>
            <a:endParaRPr lang="en-SG" dirty="0"/>
          </a:p>
        </p:txBody>
      </p:sp>
      <p:pic>
        <p:nvPicPr>
          <p:cNvPr id="1026" name="Picture 2" descr="D:\Users\pcspc1\AppData\Local\Microsoft\Windows\Temporary Internet Files\Content.IE5\JZ13TL0N\question_mark_serious_thinker_500_clr[1].gif"/>
          <p:cNvPicPr>
            <a:picLocks noGrp="1" noChangeAspect="1" noChangeArrowheads="1" noCro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310134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846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21013"/>
          </a:xfrm>
        </p:spPr>
        <p:txBody>
          <a:bodyPr>
            <a:normAutofit fontScale="55000" lnSpcReduction="20000"/>
          </a:bodyPr>
          <a:lstStyle/>
          <a:p>
            <a:r>
              <a:rPr lang="en-SG" sz="3300" b="1" dirty="0" smtClean="0"/>
              <a:t>Shorter time span of F&amp;B concepts </a:t>
            </a:r>
            <a:r>
              <a:rPr lang="en-SG" sz="3300" dirty="0" smtClean="0"/>
              <a:t>- </a:t>
            </a:r>
            <a:r>
              <a:rPr lang="en-SG" sz="3300" dirty="0"/>
              <a:t>Depending on customer requirements, technological changes and industry practices there is a need to </a:t>
            </a:r>
            <a:r>
              <a:rPr lang="en-SG" sz="3300" dirty="0" smtClean="0"/>
              <a:t>continuously </a:t>
            </a:r>
            <a:r>
              <a:rPr lang="en-SG" sz="3300" dirty="0"/>
              <a:t>develop and improve upon new concepts to stay </a:t>
            </a:r>
            <a:r>
              <a:rPr lang="en-SG" sz="3300" dirty="0" smtClean="0"/>
              <a:t>competitive</a:t>
            </a:r>
          </a:p>
          <a:p>
            <a:pPr marL="0" indent="0">
              <a:buNone/>
            </a:pPr>
            <a:endParaRPr lang="en-SG" sz="3300" dirty="0"/>
          </a:p>
          <a:p>
            <a:r>
              <a:rPr lang="en-SG" sz="3300" b="1" dirty="0"/>
              <a:t>Increasing cost of labour and labour scarcity </a:t>
            </a:r>
            <a:r>
              <a:rPr lang="en-SG" sz="3300" dirty="0"/>
              <a:t>- Due to stringent rules it is becoming very </a:t>
            </a:r>
            <a:r>
              <a:rPr lang="en-SG" sz="3300" dirty="0" smtClean="0"/>
              <a:t>difficult </a:t>
            </a:r>
            <a:r>
              <a:rPr lang="en-SG" sz="3300" dirty="0"/>
              <a:t>to obtain skilled </a:t>
            </a:r>
            <a:r>
              <a:rPr lang="en-SG" sz="3300" dirty="0" smtClean="0"/>
              <a:t>labour</a:t>
            </a:r>
          </a:p>
          <a:p>
            <a:pPr marL="0" indent="0">
              <a:buNone/>
            </a:pPr>
            <a:endParaRPr lang="en-SG" sz="3300" dirty="0"/>
          </a:p>
          <a:p>
            <a:r>
              <a:rPr lang="en-SG" sz="3300" b="1" dirty="0" smtClean="0"/>
              <a:t>Lack of proper IT and system adaptation </a:t>
            </a:r>
            <a:r>
              <a:rPr lang="en-SG" sz="3300" dirty="0" smtClean="0"/>
              <a:t>- Low </a:t>
            </a:r>
            <a:r>
              <a:rPr lang="en-SG" sz="3300" dirty="0"/>
              <a:t>adoption of IT and innovative </a:t>
            </a:r>
            <a:r>
              <a:rPr lang="en-SG" sz="3300" dirty="0" smtClean="0"/>
              <a:t>practical </a:t>
            </a:r>
            <a:r>
              <a:rPr lang="en-SG" sz="3300" dirty="0"/>
              <a:t>technological solutions to </a:t>
            </a:r>
            <a:r>
              <a:rPr lang="en-SG" sz="3300" dirty="0" smtClean="0"/>
              <a:t>streamline </a:t>
            </a:r>
            <a:r>
              <a:rPr lang="en-SG" sz="3300" dirty="0"/>
              <a:t>F&amp;B business </a:t>
            </a:r>
            <a:endParaRPr lang="en-SG" sz="3300" dirty="0" smtClean="0"/>
          </a:p>
          <a:p>
            <a:pPr marL="0" indent="0">
              <a:buNone/>
            </a:pPr>
            <a:endParaRPr lang="en-SG" sz="3300" dirty="0"/>
          </a:p>
          <a:p>
            <a:r>
              <a:rPr lang="en-SG" sz="3300" b="1" dirty="0"/>
              <a:t>Difficulties in overseas business expansion </a:t>
            </a:r>
            <a:r>
              <a:rPr lang="en-SG" sz="3300" dirty="0"/>
              <a:t>- Due to high operating cost, lack of kills and financial </a:t>
            </a:r>
            <a:r>
              <a:rPr lang="en-SG" sz="3300" dirty="0" smtClean="0"/>
              <a:t>resources</a:t>
            </a:r>
          </a:p>
          <a:p>
            <a:pPr marL="0" indent="0">
              <a:buNone/>
            </a:pPr>
            <a:endParaRPr lang="en-SG" sz="3300" dirty="0"/>
          </a:p>
          <a:p>
            <a:r>
              <a:rPr lang="en-SG" sz="3300" b="1" dirty="0"/>
              <a:t>Huge initial </a:t>
            </a:r>
            <a:r>
              <a:rPr lang="en-SG" sz="3300" b="1" dirty="0" smtClean="0"/>
              <a:t>capital </a:t>
            </a:r>
            <a:r>
              <a:rPr lang="en-SG" sz="3300" b="1" dirty="0"/>
              <a:t>cost </a:t>
            </a:r>
            <a:r>
              <a:rPr lang="en-SG" sz="3300" dirty="0"/>
              <a:t>- Setting up a retail space requires tremendous capital investment together with high material construction and equipment costs</a:t>
            </a:r>
          </a:p>
          <a:p>
            <a:endParaRPr lang="en-SG" dirty="0"/>
          </a:p>
          <a:p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Some key challenges faced by F&amp;B sector</a:t>
            </a:r>
            <a:endParaRPr lang="en-SG" sz="3200" dirty="0"/>
          </a:p>
        </p:txBody>
      </p:sp>
      <p:pic>
        <p:nvPicPr>
          <p:cNvPr id="2051" name="Picture 3" descr="D:\Users\pcspc1\AppData\Local\Microsoft\Windows\Temporary Internet Files\Content.IE5\P79ACZXB\question-mark-fac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5" y="5445224"/>
            <a:ext cx="955620" cy="10785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04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3" y="2132856"/>
            <a:ext cx="8723852" cy="4437037"/>
          </a:xfrm>
        </p:spPr>
        <p:txBody>
          <a:bodyPr>
            <a:normAutofit fontScale="62500" lnSpcReduction="20000"/>
          </a:bodyPr>
          <a:lstStyle/>
          <a:p>
            <a:r>
              <a:rPr lang="en-SG" sz="2600" b="1" dirty="0" smtClean="0"/>
              <a:t>Streamline business processes and use automation </a:t>
            </a:r>
            <a:r>
              <a:rPr lang="en-SG" sz="2600" b="1" dirty="0"/>
              <a:t>to </a:t>
            </a:r>
            <a:r>
              <a:rPr lang="en-SG" sz="2600" b="1" dirty="0" smtClean="0"/>
              <a:t>drive </a:t>
            </a:r>
            <a:r>
              <a:rPr lang="en-SG" sz="2600" b="1" dirty="0"/>
              <a:t>up </a:t>
            </a:r>
            <a:r>
              <a:rPr lang="en-SG" sz="2600" b="1" dirty="0" smtClean="0"/>
              <a:t>productivity </a:t>
            </a:r>
            <a:r>
              <a:rPr lang="en-SG" sz="2600" dirty="0" smtClean="0"/>
              <a:t>– Use F&amp;B sector process automation to compensate for labour shortages</a:t>
            </a:r>
          </a:p>
          <a:p>
            <a:pPr marL="0" indent="0">
              <a:buNone/>
            </a:pPr>
            <a:endParaRPr lang="en-SG" sz="2600" dirty="0" smtClean="0"/>
          </a:p>
          <a:p>
            <a:r>
              <a:rPr lang="en-SG" sz="2600" b="1" dirty="0"/>
              <a:t>R</a:t>
            </a:r>
            <a:r>
              <a:rPr lang="en-SG" sz="2600" b="1" dirty="0" smtClean="0"/>
              <a:t>edesign F&amp;B workflow</a:t>
            </a:r>
            <a:r>
              <a:rPr lang="en-SG" sz="2600" b="1" dirty="0"/>
              <a:t> </a:t>
            </a:r>
            <a:r>
              <a:rPr lang="en-SG" sz="2600" b="1" dirty="0" smtClean="0"/>
              <a:t>with the use of </a:t>
            </a:r>
            <a:r>
              <a:rPr lang="en-SG" sz="2600" b="1" dirty="0"/>
              <a:t>latest technology - </a:t>
            </a:r>
            <a:r>
              <a:rPr lang="en-SG" sz="2600" dirty="0" smtClean="0"/>
              <a:t>Reassign retail staff </a:t>
            </a:r>
            <a:r>
              <a:rPr lang="en-SG" sz="2600" dirty="0"/>
              <a:t>doing </a:t>
            </a:r>
            <a:r>
              <a:rPr lang="en-SG" sz="2600" dirty="0" smtClean="0"/>
              <a:t>less productive </a:t>
            </a:r>
            <a:r>
              <a:rPr lang="en-SG" sz="2600" dirty="0"/>
              <a:t>work for more productive </a:t>
            </a:r>
            <a:r>
              <a:rPr lang="en-SG" sz="2600" dirty="0" smtClean="0"/>
              <a:t>work</a:t>
            </a:r>
          </a:p>
          <a:p>
            <a:pPr marL="0" indent="0">
              <a:buNone/>
            </a:pPr>
            <a:endParaRPr lang="en-SG" sz="2600" dirty="0" smtClean="0"/>
          </a:p>
          <a:p>
            <a:r>
              <a:rPr lang="en-US" sz="2600" b="1" dirty="0" smtClean="0"/>
              <a:t>Process Integration &amp; change management </a:t>
            </a:r>
            <a:r>
              <a:rPr lang="en-US" sz="2600" dirty="0" smtClean="0"/>
              <a:t>- </a:t>
            </a:r>
            <a:r>
              <a:rPr lang="en-SG" sz="2600" dirty="0" smtClean="0"/>
              <a:t> Integrate </a:t>
            </a:r>
            <a:r>
              <a:rPr lang="en-SG" sz="2600" dirty="0"/>
              <a:t>people, processes and technology (and data) to </a:t>
            </a:r>
            <a:r>
              <a:rPr lang="en-SG" sz="2600" dirty="0" smtClean="0"/>
              <a:t>improve </a:t>
            </a:r>
            <a:r>
              <a:rPr lang="en-SG" sz="2600" dirty="0"/>
              <a:t>business </a:t>
            </a:r>
            <a:r>
              <a:rPr lang="en-SG" sz="2600" dirty="0" smtClean="0"/>
              <a:t>agility</a:t>
            </a:r>
          </a:p>
          <a:p>
            <a:pPr marL="0" indent="0">
              <a:buNone/>
            </a:pPr>
            <a:endParaRPr lang="en-SG" sz="2600" dirty="0" smtClean="0"/>
          </a:p>
          <a:p>
            <a:r>
              <a:rPr lang="en-US" sz="2600" b="1" dirty="0" smtClean="0"/>
              <a:t>Leverage on business intelligence </a:t>
            </a:r>
            <a:r>
              <a:rPr lang="en-US" sz="2600" dirty="0" smtClean="0"/>
              <a:t>- </a:t>
            </a:r>
            <a:r>
              <a:rPr lang="en-SG" sz="2600" dirty="0"/>
              <a:t>Advanced BI approaches enabled by cloud computing to obtain F&amp;B business critical information to decision-makers in a few clicks</a:t>
            </a:r>
          </a:p>
          <a:p>
            <a:pPr marL="0" indent="0">
              <a:buNone/>
            </a:pPr>
            <a:endParaRPr lang="en-SG" sz="2600" dirty="0" smtClean="0"/>
          </a:p>
          <a:p>
            <a:r>
              <a:rPr lang="en-US" sz="2600" b="1" dirty="0" smtClean="0"/>
              <a:t>Expand and enter overseas markets with cloud technology solutions – </a:t>
            </a:r>
            <a:r>
              <a:rPr lang="en-US" sz="2600" dirty="0" smtClean="0"/>
              <a:t>Support multiple retail business under one holding company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b="1" dirty="0" smtClean="0"/>
              <a:t>Tap into available &amp; relevant government grants for IT solutions – </a:t>
            </a:r>
            <a:r>
              <a:rPr lang="en-US" sz="2600" dirty="0" smtClean="0"/>
              <a:t>Pilot new &amp; innovative F&amp;B sector solutions with </a:t>
            </a:r>
            <a:r>
              <a:rPr lang="en-US" sz="2600" dirty="0" err="1" smtClean="0"/>
              <a:t>iDA</a:t>
            </a:r>
            <a:r>
              <a:rPr lang="en-US" sz="2600" dirty="0" smtClean="0"/>
              <a:t>, SPRING, PIC grants etc.</a:t>
            </a:r>
            <a:endParaRPr lang="en-SG" sz="2600" dirty="0" smtClean="0"/>
          </a:p>
          <a:p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570156"/>
            <a:ext cx="8712968" cy="1054250"/>
          </a:xfrm>
        </p:spPr>
        <p:txBody>
          <a:bodyPr/>
          <a:lstStyle/>
          <a:p>
            <a:r>
              <a:rPr lang="en-US" sz="3600" dirty="0" smtClean="0"/>
              <a:t>Some solutions </a:t>
            </a:r>
            <a:r>
              <a:rPr lang="en-US" sz="3600" dirty="0"/>
              <a:t>&amp; recommendations to transform F&amp;B industry</a:t>
            </a:r>
            <a:endParaRPr lang="en-SG" sz="3600" dirty="0"/>
          </a:p>
        </p:txBody>
      </p:sp>
      <p:pic>
        <p:nvPicPr>
          <p:cNvPr id="5122" name="Picture 2" descr="D:\Users\pcspc1\AppData\Local\Microsoft\Windows\Temporary Internet Files\Content.IE5\JZ13TL0N\happy-face-jpg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869516"/>
            <a:ext cx="946988" cy="81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100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496944" cy="1054250"/>
          </a:xfrm>
        </p:spPr>
        <p:txBody>
          <a:bodyPr/>
          <a:lstStyle/>
          <a:p>
            <a:r>
              <a:rPr lang="en-US" sz="3600" dirty="0" smtClean="0"/>
              <a:t>Solutions by Prima Computer Systems</a:t>
            </a:r>
            <a:endParaRPr lang="en-SG" sz="3600" dirty="0"/>
          </a:p>
        </p:txBody>
      </p:sp>
      <p:pic>
        <p:nvPicPr>
          <p:cNvPr id="4098" name="Picture 2" descr="D:\Users\pcspc1\Desktop\mid_1424906046_Our-Solu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26" y="2455286"/>
            <a:ext cx="9147826" cy="327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273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Visit us for an in-depth demonstration on how these solutions work</a:t>
            </a:r>
            <a:endParaRPr lang="en-SG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www.pcspos.com.sg</a:t>
            </a:r>
            <a:endParaRPr lang="en-SG" sz="3200" u="sng" dirty="0"/>
          </a:p>
        </p:txBody>
      </p:sp>
    </p:spTree>
    <p:extLst>
      <p:ext uri="{BB962C8B-B14F-4D97-AF65-F5344CB8AC3E}">
        <p14:creationId xmlns:p14="http://schemas.microsoft.com/office/powerpoint/2010/main" val="795047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170</TotalTime>
  <Words>328</Words>
  <Application>Microsoft Office PowerPoint</Application>
  <PresentationFormat>On-screen Show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Hardcover</vt:lpstr>
      <vt:lpstr>An innovative approach to transform your F&amp;B productivity</vt:lpstr>
      <vt:lpstr>PowerPoint Presentation</vt:lpstr>
      <vt:lpstr>Current Status of F&amp;B Industry</vt:lpstr>
      <vt:lpstr>Some key challenges faced by F&amp;B sector</vt:lpstr>
      <vt:lpstr>Some solutions &amp; recommendations to transform F&amp;B industry</vt:lpstr>
      <vt:lpstr>Solutions by Prima Computer Systems</vt:lpstr>
      <vt:lpstr>Visit us for an in-depth demonstration on how these solutions work</vt:lpstr>
    </vt:vector>
  </TitlesOfParts>
  <Company>Prima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Chamil A. Kulasekera</dc:creator>
  <cp:lastModifiedBy>Chamil A. Kulasekera</cp:lastModifiedBy>
  <cp:revision>13</cp:revision>
  <cp:lastPrinted>2015-03-17T06:58:33Z</cp:lastPrinted>
  <dcterms:created xsi:type="dcterms:W3CDTF">2015-03-17T04:15:27Z</dcterms:created>
  <dcterms:modified xsi:type="dcterms:W3CDTF">2015-06-26T01:20:24Z</dcterms:modified>
</cp:coreProperties>
</file>